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7" r:id="rId3"/>
    <p:sldId id="263" r:id="rId4"/>
    <p:sldId id="3416" r:id="rId5"/>
    <p:sldId id="3415" r:id="rId6"/>
    <p:sldId id="336" r:id="rId7"/>
    <p:sldId id="3399" r:id="rId8"/>
    <p:sldId id="3403" r:id="rId9"/>
    <p:sldId id="3404" r:id="rId10"/>
    <p:sldId id="3405" r:id="rId11"/>
    <p:sldId id="3406" r:id="rId12"/>
    <p:sldId id="3407" r:id="rId13"/>
    <p:sldId id="3420" r:id="rId14"/>
    <p:sldId id="3419" r:id="rId15"/>
    <p:sldId id="3414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4D73B1-401B-40BD-88C8-32CDC5EE6FDE}">
          <p14:sldIdLst>
            <p14:sldId id="256"/>
            <p14:sldId id="3417"/>
            <p14:sldId id="263"/>
            <p14:sldId id="3416"/>
            <p14:sldId id="3415"/>
          </p14:sldIdLst>
        </p14:section>
        <p14:section name="BASIC EDUCATION SLIDES" id="{0F07C0C8-933F-48C0-ABB3-3C6D7763A1F1}">
          <p14:sldIdLst>
            <p14:sldId id="336"/>
            <p14:sldId id="3399"/>
            <p14:sldId id="3403"/>
            <p14:sldId id="3404"/>
            <p14:sldId id="3405"/>
            <p14:sldId id="3406"/>
            <p14:sldId id="3407"/>
          </p14:sldIdLst>
        </p14:section>
        <p14:section name="TEACHER EDUCATION AND DEVELOPMENT" id="{CEB0C05B-B5C0-4DEB-B9C7-BD50DC3C368A}">
          <p14:sldIdLst>
            <p14:sldId id="3420"/>
            <p14:sldId id="3419"/>
            <p14:sldId id="341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E3E"/>
    <a:srgbClr val="445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CA680-4CE6-4145-8541-5585D2AF6FE4}" v="1" dt="2023-05-18T05:29:47.521"/>
    <p1510:client id="{81D5B6D9-EC47-422D-A935-0BD8A40E04D5}" v="150" dt="2023-05-18T06:00:49.463"/>
    <p1510:client id="{D83B4610-13C5-492D-96B1-3FC5E33EE606}" v="145" dt="2023-05-18T06:11:23.783"/>
    <p1510:client id="{9B39AD31-8D59-4845-812E-ED0DA33CC4A7}" v="12" dt="2023-05-18T06:23:33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MCO%20LAPTOP%20WINNER\OneDrive\Desktop\ARAL%20Policy%20Brief\UNESCO_school_closures_data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MCO%20LAPTOP%20WINNER\OneDrive\Desktop\ARAL%20Policy%20Brief\UNESCO_school_closures_databa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13112945023905"/>
          <c:y val="6.0601851851851851E-2"/>
          <c:w val="0.78283149642941718"/>
          <c:h val="0.70043088363954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'School Closures-Selected Asian'!$J$4</c:f>
              <c:strCache>
                <c:ptCount val="1"/>
                <c:pt idx="0">
                  <c:v>Days Fully Closed</c:v>
                </c:pt>
              </c:strCache>
            </c:strRef>
          </c:tx>
          <c:spPr>
            <a:solidFill>
              <a:srgbClr val="4457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68-4493-BD27-6194CDD59FE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68-4493-BD27-6194CDD59FE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868-4493-BD27-6194CDD59FE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868-4493-BD27-6194CDD59FE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868-4493-BD27-6194CDD59FE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868-4493-BD27-6194CDD59FE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868-4493-BD27-6194CDD59FE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868-4493-BD27-6194CDD59FE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868-4493-BD27-6194CDD59FE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868-4493-BD27-6194CDD59FE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868-4493-BD27-6194CDD59FE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868-4493-BD27-6194CDD59FE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D868-4493-BD27-6194CDD59F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DD1E3E"/>
                      </a:solidFill>
                      <a:latin typeface="Gotham" panose="020006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68-4493-BD27-6194CDD59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otham" panose="020006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Closures-Selected Asian'!$I$5:$I$17</c:f>
              <c:strCache>
                <c:ptCount val="13"/>
                <c:pt idx="0">
                  <c:v>Philippines</c:v>
                </c:pt>
                <c:pt idx="1">
                  <c:v>Myanmar</c:v>
                </c:pt>
                <c:pt idx="2">
                  <c:v>Malaysia</c:v>
                </c:pt>
                <c:pt idx="3">
                  <c:v>Cambodia</c:v>
                </c:pt>
                <c:pt idx="4">
                  <c:v>Brunei</c:v>
                </c:pt>
                <c:pt idx="5">
                  <c:v>Indonesia</c:v>
                </c:pt>
                <c:pt idx="6">
                  <c:v>Thailand </c:v>
                </c:pt>
                <c:pt idx="7">
                  <c:v>East Timor</c:v>
                </c:pt>
                <c:pt idx="8">
                  <c:v>South Korea</c:v>
                </c:pt>
                <c:pt idx="9">
                  <c:v>China</c:v>
                </c:pt>
                <c:pt idx="10">
                  <c:v>Vietnam </c:v>
                </c:pt>
                <c:pt idx="11">
                  <c:v>Singapore </c:v>
                </c:pt>
                <c:pt idx="12">
                  <c:v>Japan </c:v>
                </c:pt>
              </c:strCache>
            </c:strRef>
          </c:cat>
          <c:val>
            <c:numRef>
              <c:f>'School Closures-Selected Asian'!$J$5:$J$17</c:f>
              <c:numCache>
                <c:formatCode>General</c:formatCode>
                <c:ptCount val="13"/>
                <c:pt idx="0">
                  <c:v>375</c:v>
                </c:pt>
                <c:pt idx="1">
                  <c:v>290</c:v>
                </c:pt>
                <c:pt idx="2">
                  <c:v>210</c:v>
                </c:pt>
                <c:pt idx="3">
                  <c:v>200</c:v>
                </c:pt>
                <c:pt idx="4">
                  <c:v>120</c:v>
                </c:pt>
                <c:pt idx="5">
                  <c:v>100</c:v>
                </c:pt>
                <c:pt idx="6">
                  <c:v>80</c:v>
                </c:pt>
                <c:pt idx="7">
                  <c:v>55</c:v>
                </c:pt>
                <c:pt idx="8">
                  <c:v>55</c:v>
                </c:pt>
                <c:pt idx="9">
                  <c:v>45</c:v>
                </c:pt>
                <c:pt idx="10">
                  <c:v>35</c:v>
                </c:pt>
                <c:pt idx="11">
                  <c:v>20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868-4493-BD27-6194CDD59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896144"/>
        <c:axId val="1624897808"/>
      </c:barChart>
      <c:catAx>
        <c:axId val="16248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1624897808"/>
        <c:crosses val="autoZero"/>
        <c:auto val="1"/>
        <c:lblAlgn val="ctr"/>
        <c:lblOffset val="100"/>
        <c:noMultiLvlLbl val="0"/>
      </c:catAx>
      <c:valAx>
        <c:axId val="16248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Gotham" panose="02000604040000020004" pitchFamily="50" charset="0"/>
                    <a:ea typeface="+mn-ea"/>
                    <a:cs typeface="+mn-cs"/>
                  </a:defRPr>
                </a:pPr>
                <a:r>
                  <a:rPr lang="en-PH"/>
                  <a:t>Number of Full School Closures (days)</a:t>
                </a:r>
              </a:p>
            </c:rich>
          </c:tx>
          <c:layout>
            <c:manualLayout>
              <c:xMode val="edge"/>
              <c:yMode val="edge"/>
              <c:x val="2.8102314412338205E-2"/>
              <c:y val="0.19543078330685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Gotham" panose="0200060404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162489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002060"/>
      </a:solidFill>
    </a:ln>
    <a:effectLst/>
  </c:spPr>
  <c:txPr>
    <a:bodyPr/>
    <a:lstStyle/>
    <a:p>
      <a:pPr>
        <a:defRPr sz="1200">
          <a:solidFill>
            <a:srgbClr val="002060"/>
          </a:solidFill>
          <a:latin typeface="Gotham" panose="02000604040000020004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0484619053218"/>
          <c:y val="5.6388019629024171E-2"/>
          <c:w val="0.78802854331610306"/>
          <c:h val="0.7046448076221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'School Closures-Selected Asian'!$D$19</c:f>
              <c:strCache>
                <c:ptCount val="1"/>
                <c:pt idx="0">
                  <c:v>Days</c:v>
                </c:pt>
              </c:strCache>
            </c:strRef>
          </c:tx>
          <c:spPr>
            <a:solidFill>
              <a:srgbClr val="4457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3-4B32-B8C4-0FD974437C1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03-4B32-B8C4-0FD974437C1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03-4B32-B8C4-0FD974437C1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03-4B32-B8C4-0FD974437C1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303-4B32-B8C4-0FD974437C1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303-4B32-B8C4-0FD974437C1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303-4B32-B8C4-0FD974437C1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303-4B32-B8C4-0FD974437C1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303-4B32-B8C4-0FD974437C1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303-4B32-B8C4-0FD974437C1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303-4B32-B8C4-0FD974437C1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303-4B32-B8C4-0FD974437C1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303-4B32-B8C4-0FD974437C1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DD1E3E"/>
                      </a:solidFill>
                      <a:latin typeface="Gotham" panose="020006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03-4B32-B8C4-0FD974437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otham" panose="020006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Closures-Selected Asian'!$C$20:$C$29</c:f>
              <c:strCache>
                <c:ptCount val="10"/>
                <c:pt idx="0">
                  <c:v>Philippines</c:v>
                </c:pt>
                <c:pt idx="1">
                  <c:v>Honduras</c:v>
                </c:pt>
                <c:pt idx="2">
                  <c:v>Uganda</c:v>
                </c:pt>
                <c:pt idx="3">
                  <c:v>Bangladesh</c:v>
                </c:pt>
                <c:pt idx="4">
                  <c:v>Kuwait</c:v>
                </c:pt>
                <c:pt idx="5">
                  <c:v>Venezuela</c:v>
                </c:pt>
                <c:pt idx="6">
                  <c:v>Myanmar</c:v>
                </c:pt>
                <c:pt idx="7">
                  <c:v>Panama</c:v>
                </c:pt>
                <c:pt idx="8">
                  <c:v>Mexico</c:v>
                </c:pt>
                <c:pt idx="9">
                  <c:v>Iraq</c:v>
                </c:pt>
              </c:strCache>
            </c:strRef>
          </c:cat>
          <c:val>
            <c:numRef>
              <c:f>'School Closures-Selected Asian'!$D$20:$D$29</c:f>
              <c:numCache>
                <c:formatCode>General</c:formatCode>
                <c:ptCount val="10"/>
                <c:pt idx="0">
                  <c:v>375</c:v>
                </c:pt>
                <c:pt idx="1">
                  <c:v>335</c:v>
                </c:pt>
                <c:pt idx="2">
                  <c:v>330</c:v>
                </c:pt>
                <c:pt idx="3">
                  <c:v>315</c:v>
                </c:pt>
                <c:pt idx="4">
                  <c:v>310</c:v>
                </c:pt>
                <c:pt idx="5">
                  <c:v>305</c:v>
                </c:pt>
                <c:pt idx="6">
                  <c:v>295</c:v>
                </c:pt>
                <c:pt idx="7">
                  <c:v>275</c:v>
                </c:pt>
                <c:pt idx="8">
                  <c:v>265</c:v>
                </c:pt>
                <c:pt idx="9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03-4B32-B8C4-0FD974437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896144"/>
        <c:axId val="1624897808"/>
      </c:barChart>
      <c:catAx>
        <c:axId val="16248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1624897808"/>
        <c:crosses val="autoZero"/>
        <c:auto val="1"/>
        <c:lblAlgn val="ctr"/>
        <c:lblOffset val="100"/>
        <c:noMultiLvlLbl val="0"/>
      </c:catAx>
      <c:valAx>
        <c:axId val="16248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Gotham" panose="02000604040000020004" pitchFamily="50" charset="0"/>
                    <a:ea typeface="+mn-ea"/>
                    <a:cs typeface="+mn-cs"/>
                  </a:defRPr>
                </a:pPr>
                <a:r>
                  <a:rPr lang="en-PH"/>
                  <a:t>Number of Full School Closures (days)</a:t>
                </a:r>
              </a:p>
            </c:rich>
          </c:tx>
          <c:layout>
            <c:manualLayout>
              <c:xMode val="edge"/>
              <c:yMode val="edge"/>
              <c:x val="2.2056215802695234E-2"/>
              <c:y val="0.18878585416089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Gotham" panose="0200060404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162489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002060"/>
      </a:solidFill>
    </a:ln>
    <a:effectLst/>
  </c:spPr>
  <c:txPr>
    <a:bodyPr/>
    <a:lstStyle/>
    <a:p>
      <a:pPr>
        <a:defRPr sz="1200">
          <a:solidFill>
            <a:srgbClr val="002060"/>
          </a:solidFill>
          <a:latin typeface="Gotham" panose="02000604040000020004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17C7-85DD-7AEF-BD9D-F6B3630AA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696F7-E0B3-42B6-7457-F4B189BD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1A3F-4E0E-17D5-2DB5-E9513736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3C162-488B-E039-08E2-5188ECAC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07E4-5BBE-B65B-2E9E-093A5030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FEC7-B5A3-73C6-4289-7D10308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2B82F-A414-BB4D-76E8-6AE669FFF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8E81E-D851-4BD2-2AB9-684ADBF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4ED00-B049-5E0D-3A30-8847D31C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B3E5-2FA2-9F5B-0DA3-26736AA5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7330A-EF81-9067-A15B-E1475E1D1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98F90-80F4-30B4-F5E9-50EE241C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3B18-2186-3260-E084-2D1317A5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92E62-6950-D968-FBCD-F19E490D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1B555-D123-6D0A-E474-AFE5A648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6D8E-D58C-C99D-F1FF-E7F9A40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46F5-D9DE-A54D-396F-789EDEB3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FDF45-C33C-B1DB-C0DE-2E1EAAD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C50E-EDA2-C38D-C37E-9A3539CA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7EE4-932C-DB94-4639-C24F7841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4D3E-99B7-24E7-1E5B-71CB6E58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6EB2B-94B2-F720-96C0-B7A07FD04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40DC8-0318-031B-5E86-6F892F9B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4A068-E299-3B06-98F5-43BB1B69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F449-373C-0A06-AC23-8FF5E08C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D175-C02C-7D5B-4717-DFD9A23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6EAA-EC73-7432-63E3-B35217F80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1289A-5172-5F83-F9DB-1CEE72D64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3DC22-5F7B-F38E-33B8-E68EEA0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C7F76-24E4-9EF3-4652-9F0680C8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56412-1CE9-4A2D-D355-D9E9CE56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CFAE-FD19-54CD-25D3-3A27D9CF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30A8D-46F4-13C4-8B1E-354E730D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81497-1DFE-49F0-1D13-863A2DE9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2EDEE-D6FC-F304-C3FE-1CA03B400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9A81D-CBE2-CF93-D70B-E7956DC12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B9C86-C3DB-CC40-5346-C6DB39C9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16910-AAE2-530B-5081-6A896048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BF67A-926F-4388-8B2D-77EBE8E9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A1BF-ACCA-F0E8-AAD4-C33B1DCE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38759-830F-A9CF-1FB2-188E9E2C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F5267-AD57-4D1D-8131-C235540E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A98B7-25A9-F7DD-DA7F-81418D55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6850B-ACF5-7EAC-E1AE-9C9C377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CD454-A1C8-69EC-F3EA-A28DA298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55F3-3CB6-9939-B251-C89ACE3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7F43-59CA-EBB9-1BE1-539A7CF5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A28E-6DF7-FCF4-7B6D-CDA159BA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58432-BC38-4A82-46AE-89E1BB9AD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12AD-0601-79B0-F398-9C401157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A2AE0-CCBC-0329-98C6-621AF673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E4D51-C5C3-15E4-E211-5BE40C29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01EE-41CE-5001-986E-793ACA4A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11C53-5F15-DE9F-DB00-C80D74CD4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41F5D-29A2-360E-0837-016F86ED6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E2E50-C8EF-7EE1-303F-D4D96950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BF3FE-D313-0289-15A7-881982F6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EBBDB-4ACF-CE16-838D-A5B0ED0A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F439C-E9FE-1CD8-82BD-CED54203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704B6-7E66-30B6-7B66-3B9FEC22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9B30C-5E3D-AEE3-3A9A-205720EE1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3D0F-61AE-4C94-AFB8-B1067C6978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4DAF-C75D-51BB-873C-1E112376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8440-A477-0099-FDC9-E0BF5AB01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DB1E-3344-48F9-8E6B-8995F763F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child holding a bottle&#10;&#10;Description automatically generated with medium confidence">
            <a:extLst>
              <a:ext uri="{FF2B5EF4-FFF2-40B4-BE49-F238E27FC236}">
                <a16:creationId xmlns:a16="http://schemas.microsoft.com/office/drawing/2014/main" id="{637CAA2E-6D73-B5AD-67D9-50CBD1475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554" y="-468923"/>
            <a:ext cx="13692554" cy="91283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0E97F1-F8CE-0CC2-6620-E31C405422BB}"/>
              </a:ext>
            </a:extLst>
          </p:cNvPr>
          <p:cNvSpPr/>
          <p:nvPr/>
        </p:nvSpPr>
        <p:spPr>
          <a:xfrm>
            <a:off x="0" y="-1"/>
            <a:ext cx="12192000" cy="6848987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73000"/>
                </a:srgbClr>
              </a:gs>
              <a:gs pos="100000">
                <a:srgbClr val="002060">
                  <a:alpha val="71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BB687-19DD-3A89-EA5C-84B479A98467}"/>
              </a:ext>
            </a:extLst>
          </p:cNvPr>
          <p:cNvSpPr txBox="1"/>
          <p:nvPr/>
        </p:nvSpPr>
        <p:spPr>
          <a:xfrm>
            <a:off x="1192198" y="1303459"/>
            <a:ext cx="980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THE FUTURE DIRECTIONS AND CHALLENGES OF PHILIPPINE EDUCATION</a:t>
            </a:r>
            <a:endParaRPr lang="en-US" sz="3600" b="1" dirty="0">
              <a:solidFill>
                <a:schemeClr val="bg1"/>
              </a:solidFill>
              <a:effectLst/>
              <a:latin typeface="Gotham" panose="02000604040000020004" pitchFamily="50" charset="0"/>
              <a:ea typeface="Arial Unicode M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453A7B-67A5-94DC-6013-2AF0B2B678B4}"/>
              </a:ext>
            </a:extLst>
          </p:cNvPr>
          <p:cNvCxnSpPr>
            <a:cxnSpLocks/>
          </p:cNvCxnSpPr>
          <p:nvPr/>
        </p:nvCxnSpPr>
        <p:spPr>
          <a:xfrm>
            <a:off x="682907" y="3823242"/>
            <a:ext cx="108261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596B7B-91FD-CFE4-6EDC-59B39CAC2317}"/>
              </a:ext>
            </a:extLst>
          </p:cNvPr>
          <p:cNvSpPr txBox="1"/>
          <p:nvPr/>
        </p:nvSpPr>
        <p:spPr>
          <a:xfrm>
            <a:off x="752503" y="3996511"/>
            <a:ext cx="10686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latin typeface="Gotham" panose="02000604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20TH ANNIVERSARY AND MID-YEAR CONVENTION 2023</a:t>
            </a:r>
          </a:p>
          <a:p>
            <a:pPr algn="ctr"/>
            <a:r>
              <a:rPr lang="en-PH">
                <a:solidFill>
                  <a:schemeClr val="bg1"/>
                </a:solidFill>
                <a:latin typeface="Gotham" panose="02000604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Philippine Association for Teachers of Educational Foundations – United Professionals for the Development &amp; Advancement of Teacher Education (PATEF-UPDATE), Inc.</a:t>
            </a:r>
          </a:p>
          <a:p>
            <a:pPr algn="ctr"/>
            <a:r>
              <a:rPr lang="en-PH" sz="2400">
                <a:solidFill>
                  <a:schemeClr val="bg1"/>
                </a:solidFill>
                <a:latin typeface="Gotham" panose="02000604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May 18, 2023 | Century Park Hotel</a:t>
            </a:r>
            <a:endParaRPr lang="en-US" sz="2400">
              <a:solidFill>
                <a:schemeClr val="bg1"/>
              </a:solidFill>
              <a:latin typeface="Gotham" panose="02000604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7ADF19-760F-13F4-38C1-D166376B8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36" y="6175092"/>
            <a:ext cx="5131528" cy="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42620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73457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2066987"/>
            <a:ext cx="372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SCHOOL INFRASTRUCTURE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86015"/>
              </p:ext>
            </p:extLst>
          </p:nvPr>
        </p:nvGraphicFramePr>
        <p:xfrm>
          <a:off x="421639" y="2714058"/>
          <a:ext cx="11348721" cy="276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387774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ISSUES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SPECIFIC TOPICS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45344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Inventory of facilities </a:t>
                      </a:r>
                    </a:p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(public and private)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Updates on and plans related to:</a:t>
                      </a:r>
                    </a:p>
                    <a:p>
                      <a:endParaRPr lang="en-US" sz="2000" b="0" i="0" u="none" strike="noStrike" kern="1200" baseline="0">
                        <a:solidFill>
                          <a:schemeClr val="bg1"/>
                        </a:solidFill>
                        <a:latin typeface="Gotham" panose="02000604040000020004" pitchFamily="50" charset="0"/>
                        <a:ea typeface="+mn-ea"/>
                        <a:cs typeface="+mn-cs"/>
                      </a:endParaRPr>
                    </a:p>
                    <a:p>
                      <a:pPr marL="447675" indent="-265113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Last mile schools</a:t>
                      </a:r>
                    </a:p>
                    <a:p>
                      <a:pPr marL="447675" indent="-265113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Schools that are most frequently exposed to natural disasters</a:t>
                      </a:r>
                    </a:p>
                    <a:p>
                      <a:pPr marL="447675" indent="-265113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Schools that have high levels of congestion</a:t>
                      </a: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92668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Strategies to address the gaps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42620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73457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2066987"/>
            <a:ext cx="44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ALTERNATIVE LEARNING SYSTEM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03316"/>
              </p:ext>
            </p:extLst>
          </p:nvPr>
        </p:nvGraphicFramePr>
        <p:xfrm>
          <a:off x="421639" y="2714058"/>
          <a:ext cx="11348721" cy="305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425084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ISSUES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SPECIFIC TOPICS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60148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Access and delivery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Profile of learners (level, location, numbers vis-a-vis data on out of school youth)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Updates on the availability of community learning centers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Results of recent A&amp;E exams/portfolio assessments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Tracking of completers</a:t>
                      </a: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102811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Curriculum content, quality, and assessment, towards preparing learners for employment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42620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73457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2066987"/>
            <a:ext cx="5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HOME AND SCHOOL ENVIRONMENT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80355"/>
              </p:ext>
            </p:extLst>
          </p:nvPr>
        </p:nvGraphicFramePr>
        <p:xfrm>
          <a:off x="421639" y="2714058"/>
          <a:ext cx="11348721" cy="302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387774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ISSUES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SPECIFIC TOPICS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45344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Safe, secure, conducive and supportive learning environment</a:t>
                      </a:r>
                      <a:endParaRPr lang="en-US" sz="18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Updates on the anti-bullying programs (pursuant to the Anti-bullying Act)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20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Updates on programs and/or policies related to improving a safe and secure learning environment</a:t>
                      </a:r>
                      <a:endParaRPr lang="en-US" sz="18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92668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Improved mechanisms for partnerships and shared</a:t>
                      </a:r>
                    </a:p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accountability between families, schools, and communities</a:t>
                      </a:r>
                      <a:endParaRPr lang="en-US" sz="18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34492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65329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85894" y="1679491"/>
            <a:ext cx="678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2060"/>
                </a:solidFill>
                <a:effectLst/>
                <a:latin typeface="Gotham" panose="02000604040000020004" pitchFamily="50" charset="0"/>
                <a:ea typeface="Sora"/>
              </a:rPr>
              <a:t>ALIGNMENT OF CHED, PRC, DEPED (INCLUDING TEC) ON TEACHER EDUCATION AND DEVELOPMENT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13196"/>
              </p:ext>
            </p:extLst>
          </p:nvPr>
        </p:nvGraphicFramePr>
        <p:xfrm>
          <a:off x="421639" y="2521018"/>
          <a:ext cx="11348721" cy="383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387774">
                <a:tc>
                  <a:txBody>
                    <a:bodyPr/>
                    <a:lstStyle/>
                    <a:p>
                      <a:pPr algn="ctr"/>
                      <a:r>
                        <a:rPr lang="en-PH" sz="1800" b="1">
                          <a:latin typeface="Gotham"/>
                        </a:rPr>
                        <a:t>ISSUES</a:t>
                      </a:r>
                      <a:endParaRPr lang="en-US" sz="1800" b="1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SPECIFIC TOPICS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453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Harmonization of frameworks among education sector agencies</a:t>
                      </a: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Establishment of a common framework or common policies to be used by CHED, PRC, and DepEd on teacher education and development, teacher standards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Clear delineation of roles and division of labor in the teacher development pipeline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Alignment and matching of HEI’s, TEI’s curriculum from DepEd’s teacher standards (PPST) through CHED’s supervision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The alignment of LET (supervised by PRC) to DepEd’s teacher standards (PPST)</a:t>
                      </a:r>
                      <a:endParaRPr lang="en-US" sz="20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92668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 Extent of alignment of TEIs and HEIs quality</a:t>
                      </a: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  <a:tr h="92668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Revisiting Licensure Exam for Teachers (LET)</a:t>
                      </a:r>
                      <a:endParaRPr lang="en-US" sz="2000" b="1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0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34492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65329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95419" y="1717873"/>
            <a:ext cx="678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2060"/>
                </a:solidFill>
                <a:effectLst/>
                <a:latin typeface="Gotham" panose="02000604040000020004" pitchFamily="50" charset="0"/>
                <a:ea typeface="Sora"/>
              </a:rPr>
              <a:t>PRE-SERVICE EDUCATION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58581"/>
              </p:ext>
            </p:extLst>
          </p:nvPr>
        </p:nvGraphicFramePr>
        <p:xfrm>
          <a:off x="421639" y="2291905"/>
          <a:ext cx="11348721" cy="437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169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8390552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411326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ISSUES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SPECIFIC TOPICS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83592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Gaps in pre-service training</a:t>
                      </a: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Identifying gaps in pre-service training in terms of quality of curriculum, teacher educators, facilities and learning environment, learning pedagogies, and student intake</a:t>
                      </a: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Indicators of quality in teacher education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Monitoring of TEI quality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Mechanism or process regarding the TEIs who are underperforming (LET passer rate)</a:t>
                      </a: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The profile of students who take up Education in college. Identifying their motivation/s for taking up Education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To encourage more students to enter the teaching profession to have a more diverse pool</a:t>
                      </a: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79611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Quality of Teacher Education Institutions</a:t>
                      </a: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  <a:tr h="88899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Encouraging more students to enter the teaching profession</a:t>
                      </a:r>
                      <a:endParaRPr lang="en-US" sz="1600" b="1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09986"/>
                  </a:ext>
                </a:extLst>
              </a:tr>
              <a:tr h="144627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Licensure Exam for Teachers (LET)/licensing of teachers</a:t>
                      </a:r>
                      <a:endParaRPr lang="en-US" sz="1600" b="1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Analysis of LET content to ensure appropriateness in measuring teacher competencies</a:t>
                      </a:r>
                    </a:p>
                    <a:p>
                      <a:pPr lvl="0"/>
                      <a:r>
                        <a:rPr lang="en-US" sz="1400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Data: The predictive power of the LET in terms of teacher behavior and career progression (</a:t>
                      </a:r>
                      <a:r>
                        <a:rPr lang="en-US" sz="1400" i="1" u="none" strike="noStrike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To determine whether there is a positive relation between pre-service/LET and in-service performance; to provide a content analysis of the LET; to identify measures of teacher quality/outcome)</a:t>
                      </a:r>
                      <a:endParaRPr lang="en-US" sz="1400" u="none" strike="noStrike" kern="1200">
                        <a:solidFill>
                          <a:schemeClr val="bg1"/>
                        </a:solidFill>
                        <a:effectLst/>
                        <a:latin typeface="Gotham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Gotham"/>
                          <a:ea typeface="+mn-ea"/>
                          <a:cs typeface="+mn-cs"/>
                        </a:rPr>
                        <a:t>Exploring different models for licensing of teachers (e.g. The licensing of teachers who are going to work within the ALS framework)</a:t>
                      </a:r>
                      <a:endParaRPr lang="en-US" sz="14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7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34492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65329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1873947"/>
            <a:ext cx="55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IN-SERVICE TRAINING AND DEVELOPMENT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48488"/>
              </p:ext>
            </p:extLst>
          </p:nvPr>
        </p:nvGraphicFramePr>
        <p:xfrm>
          <a:off x="421639" y="2521018"/>
          <a:ext cx="11348721" cy="410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467850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ISSUES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SPECIFIC TOPICS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780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Teacher welfare</a:t>
                      </a: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The appropriate school staffing so teachers can perform their teaching duties (teaching to non-teaching ratio)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The available data on PD programs for teachers/school heads:</a:t>
                      </a:r>
                    </a:p>
                    <a:p>
                      <a:pPr marL="538163" indent="-274638">
                        <a:buFont typeface="Courier New" panose="02070309020205020404" pitchFamily="49" charset="0"/>
                        <a:buChar char="o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The DepEd in-service training programs available and their alignment with the teachers’ PD needs</a:t>
                      </a:r>
                    </a:p>
                    <a:p>
                      <a:pPr marL="538163" indent="-274638">
                        <a:buFont typeface="Courier New" panose="02070309020205020404" pitchFamily="49" charset="0"/>
                        <a:buChar char="o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Update on the implementation of PD programs (especially 21st century skills and formative assessment)</a:t>
                      </a:r>
                    </a:p>
                    <a:p>
                      <a:pPr marL="538163" indent="-274638">
                        <a:buFont typeface="Courier New" panose="02070309020205020404" pitchFamily="49" charset="0"/>
                        <a:buChar char="o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How teachers are trained to address learner problems</a:t>
                      </a:r>
                    </a:p>
                    <a:p>
                      <a:pPr marL="538163" indent="-274638">
                        <a:buFont typeface="Courier New" panose="02070309020205020404" pitchFamily="49" charset="0"/>
                        <a:buChar char="o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The remediation approaches teachers are equipped with</a:t>
                      </a:r>
                    </a:p>
                    <a:p>
                      <a:pPr marL="537845" indent="-274320">
                        <a:buFont typeface="Courier New" panose="02070309020205020404" pitchFamily="49" charset="0"/>
                        <a:buChar char="o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The continuing education pathways for teachers</a:t>
                      </a:r>
                    </a:p>
                    <a:p>
                      <a:pPr marL="537845" lvl="0" indent="-274320">
                        <a:buFont typeface="Courier New" panose="02070309020205020404" pitchFamily="49" charset="0"/>
                        <a:buChar char="o"/>
                      </a:pPr>
                      <a:endParaRPr lang="en-US" sz="17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Updates on the IRR of the Teacher Education Council</a:t>
                      </a:r>
                      <a:endParaRPr lang="en-US" sz="17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185840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Training and development of teachers and school heads</a:t>
                      </a: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1789CF6-5634-C3DE-792B-CF9685A2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694DA1-4E1D-904B-35D7-51F6E222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152799"/>
            <a:ext cx="5762624" cy="3241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0A2AE-E231-B636-CA8C-5CA06606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7" y="3507649"/>
            <a:ext cx="5762624" cy="3241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F8901-3E95-025D-B3DA-061D8257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21" y="3484499"/>
            <a:ext cx="5762625" cy="3241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81ACC-949B-2318-9CEC-E63455BB46EF}"/>
              </a:ext>
            </a:extLst>
          </p:cNvPr>
          <p:cNvSpPr/>
          <p:nvPr/>
        </p:nvSpPr>
        <p:spPr>
          <a:xfrm>
            <a:off x="6177021" y="3484499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B35C2-713E-541D-DED7-8589362153D1}"/>
              </a:ext>
            </a:extLst>
          </p:cNvPr>
          <p:cNvSpPr/>
          <p:nvPr/>
        </p:nvSpPr>
        <p:spPr>
          <a:xfrm>
            <a:off x="281046" y="3484499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08A3D-87D5-07E8-3F5E-B8A93B030326}"/>
              </a:ext>
            </a:extLst>
          </p:cNvPr>
          <p:cNvSpPr/>
          <p:nvPr/>
        </p:nvSpPr>
        <p:spPr>
          <a:xfrm>
            <a:off x="3214688" y="141224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6400FC-8A05-1050-1E18-16CC15610FB9}"/>
              </a:ext>
            </a:extLst>
          </p:cNvPr>
          <p:cNvGrpSpPr/>
          <p:nvPr/>
        </p:nvGrpSpPr>
        <p:grpSpPr>
          <a:xfrm>
            <a:off x="69214" y="89535"/>
            <a:ext cx="11990706" cy="743783"/>
            <a:chOff x="28574" y="28575"/>
            <a:chExt cx="11584305" cy="7437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F05F37-A722-607D-24BE-B4FE5BA4D90C}"/>
                </a:ext>
              </a:extLst>
            </p:cNvPr>
            <p:cNvSpPr txBox="1"/>
            <p:nvPr/>
          </p:nvSpPr>
          <p:spPr>
            <a:xfrm>
              <a:off x="28574" y="28575"/>
              <a:ext cx="11584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DD1E3E"/>
                  </a:solidFill>
                  <a:effectLst/>
                  <a:latin typeface="Gotham" panose="02000604040000020004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SCHOOL CLOSURES IN THE PHILIPPINES VS OTHER COUNTRIES</a:t>
              </a:r>
              <a:endParaRPr lang="en-US" sz="2800" b="1">
                <a:solidFill>
                  <a:srgbClr val="DD1E3E"/>
                </a:solidFill>
                <a:latin typeface="Gotham" panose="02000604040000020004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D49068-0297-0A5B-607D-35B22BCCEEBF}"/>
                </a:ext>
              </a:extLst>
            </p:cNvPr>
            <p:cNvSpPr txBox="1"/>
            <p:nvPr/>
          </p:nvSpPr>
          <p:spPr>
            <a:xfrm>
              <a:off x="28575" y="464581"/>
              <a:ext cx="10401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effectLst/>
                  <a:latin typeface="Gotham" panose="02000604040000020004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Source: </a:t>
              </a: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effectLst/>
                  <a:latin typeface="Gotham" panose="02000604040000020004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UNESCO Institute of Statistics; OSSTG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  <a:latin typeface="Gotham" panose="02000604040000020004" pitchFamily="50" charset="0"/>
              </a:endParaRP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5E9FCF-1626-D260-C06B-E955D8255FC6}"/>
              </a:ext>
            </a:extLst>
          </p:cNvPr>
          <p:cNvGraphicFramePr/>
          <p:nvPr/>
        </p:nvGraphicFramePr>
        <p:xfrm>
          <a:off x="640080" y="1503679"/>
          <a:ext cx="5312018" cy="511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2F3690-2741-4CB0-82A4-751649F9F71C}"/>
              </a:ext>
            </a:extLst>
          </p:cNvPr>
          <p:cNvGraphicFramePr/>
          <p:nvPr/>
        </p:nvGraphicFramePr>
        <p:xfrm>
          <a:off x="6202997" y="1503679"/>
          <a:ext cx="5348923" cy="511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45DD51-2AEB-2AC4-0C92-335ED936B108}"/>
              </a:ext>
            </a:extLst>
          </p:cNvPr>
          <p:cNvSpPr txBox="1"/>
          <p:nvPr/>
        </p:nvSpPr>
        <p:spPr>
          <a:xfrm>
            <a:off x="479229" y="1088180"/>
            <a:ext cx="5633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DD1E3E"/>
                </a:solidFill>
                <a:effectLst/>
                <a:latin typeface="Gotham" panose="02000604040000020004" pitchFamily="50" charset="0"/>
                <a:ea typeface="Century Gothic" panose="020B0502020202020204" pitchFamily="34" charset="0"/>
                <a:cs typeface="Century Gothic" panose="020B0502020202020204" pitchFamily="34" charset="0"/>
              </a:rPr>
              <a:t>PHILIPPINES VS. ASEAN + SELECTED ASIAN COUNTRIES</a:t>
            </a:r>
            <a:endParaRPr lang="en-US" sz="1400">
              <a:solidFill>
                <a:srgbClr val="DD1E3E"/>
              </a:solidFill>
              <a:latin typeface="Gotham" panose="0200060404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DDD38-43AA-EDD4-D57B-62F6860FA904}"/>
              </a:ext>
            </a:extLst>
          </p:cNvPr>
          <p:cNvSpPr txBox="1"/>
          <p:nvPr/>
        </p:nvSpPr>
        <p:spPr>
          <a:xfrm>
            <a:off x="6366860" y="980459"/>
            <a:ext cx="5021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DD1E3E"/>
                </a:solidFill>
                <a:effectLst/>
                <a:latin typeface="Gotham" panose="02000604040000020004" pitchFamily="50" charset="0"/>
                <a:ea typeface="Century Gothic" panose="020B0502020202020204" pitchFamily="34" charset="0"/>
                <a:cs typeface="Century Gothic" panose="020B0502020202020204" pitchFamily="34" charset="0"/>
              </a:rPr>
              <a:t>TOP 10 COUNTRIES WITH THE GREATEST NUMBER OF FULL SCHOOL CLOSURES</a:t>
            </a:r>
            <a:endParaRPr lang="en-US" sz="1400">
              <a:solidFill>
                <a:srgbClr val="DD1E3E"/>
              </a:solidFill>
              <a:latin typeface="Gotham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734620E-1F34-AAD7-47DB-608A717C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95" y="3484499"/>
            <a:ext cx="5629275" cy="3166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5E1A59-58F1-3D24-023A-ECEDC2C30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5" y="3570223"/>
            <a:ext cx="5762625" cy="324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688D65-D25E-98B9-A0CC-AE58152E5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21" y="141222"/>
            <a:ext cx="5762625" cy="3241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70795-E465-D0EB-AB05-8DC7DAB5C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47" y="141223"/>
            <a:ext cx="5762625" cy="324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F8B14E-62C2-61CE-CBD6-C6ED1BC14363}"/>
              </a:ext>
            </a:extLst>
          </p:cNvPr>
          <p:cNvSpPr/>
          <p:nvPr/>
        </p:nvSpPr>
        <p:spPr>
          <a:xfrm>
            <a:off x="281047" y="141224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B2D7E-080A-FC7F-D7DF-DB8188406695}"/>
              </a:ext>
            </a:extLst>
          </p:cNvPr>
          <p:cNvSpPr/>
          <p:nvPr/>
        </p:nvSpPr>
        <p:spPr>
          <a:xfrm>
            <a:off x="6177022" y="141223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B3BB2-7216-3F01-AA23-BC2A7B365B67}"/>
              </a:ext>
            </a:extLst>
          </p:cNvPr>
          <p:cNvSpPr/>
          <p:nvPr/>
        </p:nvSpPr>
        <p:spPr>
          <a:xfrm>
            <a:off x="281046" y="3484499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3F91B0-00F2-71B5-ACB7-7BEAE0BF344A}"/>
              </a:ext>
            </a:extLst>
          </p:cNvPr>
          <p:cNvSpPr/>
          <p:nvPr/>
        </p:nvSpPr>
        <p:spPr>
          <a:xfrm>
            <a:off x="6177021" y="3484499"/>
            <a:ext cx="5762625" cy="32414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B090E-3ED8-0A7B-3C85-7A8FA2AC8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2" t="19444" r="34922" b="7222"/>
          <a:stretch/>
        </p:blipFill>
        <p:spPr>
          <a:xfrm>
            <a:off x="516762" y="101221"/>
            <a:ext cx="5067301" cy="6655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4DA69-3251-6EF5-F07F-C32FC221BF57}"/>
              </a:ext>
            </a:extLst>
          </p:cNvPr>
          <p:cNvSpPr txBox="1"/>
          <p:nvPr/>
        </p:nvSpPr>
        <p:spPr>
          <a:xfrm>
            <a:off x="5914843" y="2842432"/>
            <a:ext cx="5760395" cy="25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2060"/>
                </a:solidFill>
                <a:effectLst/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EDCOM II must be implemented to </a:t>
            </a:r>
            <a:r>
              <a:rPr lang="en-US" sz="2400" b="1">
                <a:solidFill>
                  <a:srgbClr val="DD1E3E"/>
                </a:solidFill>
                <a:effectLst/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holistically address human capital development, </a:t>
            </a:r>
            <a:r>
              <a:rPr lang="en-US" sz="2400">
                <a:solidFill>
                  <a:srgbClr val="002060"/>
                </a:solidFill>
                <a:effectLst/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from nutrition, early childhood education, up to formal education and continuing professional development.</a:t>
            </a:r>
            <a:endParaRPr lang="en-US" sz="2000">
              <a:solidFill>
                <a:srgbClr val="002060"/>
              </a:solidFill>
              <a:effectLst/>
              <a:latin typeface="Gotham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7E168-B688-862F-7FFD-8C1AF61B0EB6}"/>
              </a:ext>
            </a:extLst>
          </p:cNvPr>
          <p:cNvSpPr txBox="1"/>
          <p:nvPr/>
        </p:nvSpPr>
        <p:spPr>
          <a:xfrm>
            <a:off x="6114777" y="1885486"/>
            <a:ext cx="5360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>
                <a:solidFill>
                  <a:srgbClr val="002060"/>
                </a:solidFill>
                <a:effectLst/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CONGRESSIONAL COMMISSION ON EDUCATION</a:t>
            </a:r>
            <a:endParaRPr lang="en-US" sz="2000">
              <a:solidFill>
                <a:srgbClr val="002060"/>
              </a:solidFill>
              <a:effectLst/>
              <a:latin typeface="Gotham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69859-4A36-2E61-10DD-6BDE120C8F9A}"/>
              </a:ext>
            </a:extLst>
          </p:cNvPr>
          <p:cNvSpPr txBox="1"/>
          <p:nvPr/>
        </p:nvSpPr>
        <p:spPr>
          <a:xfrm>
            <a:off x="5967139" y="1290708"/>
            <a:ext cx="5655801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chemeClr val="bg1"/>
                </a:solidFill>
                <a:effectLst/>
                <a:highlight>
                  <a:srgbClr val="DD1E3E"/>
                </a:highlight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REPUBLIC ACT NO. 11899</a:t>
            </a:r>
            <a:endParaRPr lang="en-US" sz="3200">
              <a:solidFill>
                <a:schemeClr val="bg1"/>
              </a:solidFill>
              <a:effectLst/>
              <a:highlight>
                <a:srgbClr val="DD1E3E"/>
              </a:highlight>
              <a:latin typeface="Gotham" panose="02000604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E21A3-E4D3-FF6F-3505-49963CAC47B6}"/>
              </a:ext>
            </a:extLst>
          </p:cNvPr>
          <p:cNvSpPr txBox="1"/>
          <p:nvPr/>
        </p:nvSpPr>
        <p:spPr>
          <a:xfrm>
            <a:off x="1236080" y="104340"/>
            <a:ext cx="97198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000" b="1">
                <a:solidFill>
                  <a:srgbClr val="DD1E3E"/>
                </a:solidFill>
                <a:effectLst/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PRIORITY ISSUES IDENTIFIED BY </a:t>
            </a:r>
            <a:r>
              <a:rPr lang="en-PH" sz="3000" b="1">
                <a:solidFill>
                  <a:srgbClr val="DD1E3E"/>
                </a:solidFill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PH" sz="3000" b="1">
                <a:solidFill>
                  <a:srgbClr val="DD1E3E"/>
                </a:solidFill>
                <a:effectLst/>
                <a:latin typeface="Gotham" panose="02000604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EDCOM 2</a:t>
            </a:r>
            <a:endParaRPr lang="en-US" sz="3000">
              <a:solidFill>
                <a:srgbClr val="DD1E3E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037F88-C29A-CDE2-BCCD-0CA1B567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07507"/>
              </p:ext>
            </p:extLst>
          </p:nvPr>
        </p:nvGraphicFramePr>
        <p:xfrm>
          <a:off x="135038" y="768658"/>
          <a:ext cx="11921925" cy="5985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3125">
                  <a:extLst>
                    <a:ext uri="{9D8B030D-6E8A-4147-A177-3AD203B41FA5}">
                      <a16:colId xmlns:a16="http://schemas.microsoft.com/office/drawing/2014/main" val="2385863773"/>
                    </a:ext>
                  </a:extLst>
                </a:gridCol>
                <a:gridCol w="3491394">
                  <a:extLst>
                    <a:ext uri="{9D8B030D-6E8A-4147-A177-3AD203B41FA5}">
                      <a16:colId xmlns:a16="http://schemas.microsoft.com/office/drawing/2014/main" val="3666968482"/>
                    </a:ext>
                  </a:extLst>
                </a:gridCol>
                <a:gridCol w="4457406">
                  <a:extLst>
                    <a:ext uri="{9D8B030D-6E8A-4147-A177-3AD203B41FA5}">
                      <a16:colId xmlns:a16="http://schemas.microsoft.com/office/drawing/2014/main" val="1516628079"/>
                    </a:ext>
                  </a:extLst>
                </a:gridCol>
              </a:tblGrid>
              <a:tr h="168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ECCD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HIGHER EDUCATION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TVET AND LIFELONG LEARNING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43121"/>
                  </a:ext>
                </a:extLst>
              </a:tr>
              <a:tr h="15977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Nutrition and feeding 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Supply-side factors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Demand-side factors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Governance and financing of ECCD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1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Access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1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Efficiency of higher education provision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1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Graduate education, research, and innovation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1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Digital transformation (cross-cutting)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1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Internationalization (cross-cutting)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9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Needs-based system projecting the demand in workers’ upskilling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9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Industry involvement and investment in upskilling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9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Ensuring quality in the provision of TVET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19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Framework for equivalency and recognition of non-formal and informal learning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15595"/>
                  </a:ext>
                </a:extLst>
              </a:tr>
              <a:tr h="34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 b="1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BASIC EDUCATION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 b="1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TEACHER EDUCATION AND DEVELOPMENT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 b="1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GOVERNANCE AND FINANCE / CROSS-CUTTING CONCERNS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40045"/>
                  </a:ext>
                </a:extLst>
              </a:tr>
              <a:tr h="22396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Learning resources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Measurement of learning outcomes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Curriculum and instruction 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Infrastructure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ALS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PH" sz="1600" b="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Home and school environment</a:t>
                      </a:r>
                      <a:endParaRPr lang="en-US" sz="2000" b="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6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Alignment of CHED, PRC, DepEd, and TEC on teacher education and development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6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Pre-service education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16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In-service training and development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23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Seamless and integrated delivery of education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23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Public-private complementarity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23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Integrated performance management and accountability system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23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Education financing and resource mobilization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23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Decentralization, quality of education governance 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3"/>
                      </a:pPr>
                      <a:r>
                        <a:rPr lang="en-PH" sz="1600" kern="100">
                          <a:solidFill>
                            <a:schemeClr val="bg1"/>
                          </a:solidFill>
                          <a:effectLst/>
                          <a:latin typeface="Gotham" panose="02000604040000020004" pitchFamily="50" charset="0"/>
                        </a:rPr>
                        <a:t>Connectedness of learner pathways throughout the system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Gotham" panose="0200060404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8819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F30E7B2-8B30-9165-8FA7-79D2A07A2BC2}"/>
              </a:ext>
            </a:extLst>
          </p:cNvPr>
          <p:cNvSpPr/>
          <p:nvPr/>
        </p:nvSpPr>
        <p:spPr>
          <a:xfrm>
            <a:off x="135036" y="3324088"/>
            <a:ext cx="7492679" cy="342957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15188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46025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1599627"/>
            <a:ext cx="303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LEARNING RESOURCES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55867"/>
              </p:ext>
            </p:extLst>
          </p:nvPr>
        </p:nvGraphicFramePr>
        <p:xfrm>
          <a:off x="421639" y="2246698"/>
          <a:ext cx="11348721" cy="408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387774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ISSUES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SPECIFIC TOPICS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45344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Textbook development, production, and distribution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On textbooks</a:t>
                      </a:r>
                    </a:p>
                    <a:p>
                      <a:pPr marL="630238" indent="-182563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Process for evaluation and selection of providers, quality assurance, and distribution</a:t>
                      </a:r>
                    </a:p>
                    <a:p>
                      <a:pPr marL="630238" indent="-182563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Budget allocation and utilization</a:t>
                      </a:r>
                    </a:p>
                    <a:p>
                      <a:pPr marL="630238" indent="-182563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Issues and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On DepEd teaching and learning materials (e.g., modules, teacher guides)</a:t>
                      </a:r>
                    </a:p>
                    <a:p>
                      <a:pPr marL="630238" indent="-182563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Process for development, quality assurance, and distribution</a:t>
                      </a:r>
                    </a:p>
                    <a:p>
                      <a:pPr marL="630238" indent="-182563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Budget allocation and utilization</a:t>
                      </a:r>
                    </a:p>
                    <a:p>
                      <a:pPr marL="630238" indent="-182563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Issues and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Involvement of LGU and external partners</a:t>
                      </a: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92668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Using media to enhance language learning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Specific programs and/or campaigns related to the use of mass media for learning, especially K to 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Adoption of technology mediated learning resources</a:t>
                      </a: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15188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46025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1599627"/>
            <a:ext cx="618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MEASUREMENT OF LEARNING OUTCOMES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61910"/>
              </p:ext>
            </p:extLst>
          </p:nvPr>
        </p:nvGraphicFramePr>
        <p:xfrm>
          <a:off x="421639" y="2246698"/>
          <a:ext cx="11348721" cy="424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ISSUES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/>
                        </a:rPr>
                        <a:t>SPECIFIC TOPICS</a:t>
                      </a:r>
                      <a:endParaRPr lang="en-US" sz="1800">
                        <a:latin typeface="Gotham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7820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Adequacy of the assessment system to track learners’ progress and inform system reforms</a:t>
                      </a:r>
                      <a:endParaRPr lang="en-US" sz="18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Updates on the most recent rounds of national assessments, including:</a:t>
                      </a:r>
                    </a:p>
                    <a:p>
                      <a:pPr marL="803275" indent="-264795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Process of development</a:t>
                      </a:r>
                    </a:p>
                    <a:p>
                      <a:pPr marL="803275" indent="-264795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Coverage (with sample items, if possible)</a:t>
                      </a:r>
                    </a:p>
                    <a:p>
                      <a:pPr marL="803275" indent="-264795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Timeline Of administration</a:t>
                      </a:r>
                    </a:p>
                    <a:p>
                      <a:pPr marL="803275" indent="-264795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Modality</a:t>
                      </a:r>
                    </a:p>
                    <a:p>
                      <a:pPr marL="803275" indent="-264795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Number of test-takers and passers</a:t>
                      </a:r>
                    </a:p>
                    <a:p>
                      <a:pPr marL="803275" indent="-264795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Any issues encountered on the implementation</a:t>
                      </a:r>
                    </a:p>
                    <a:p>
                      <a:pPr marL="803275" lvl="0" indent="-264795">
                        <a:buFont typeface="Courier New" panose="02070309020205020404" pitchFamily="49" charset="0"/>
                        <a:buChar char="o"/>
                      </a:pPr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Plans for future assessment cycles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Gotham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Policies and guidelines related to data-sharing , particularly for assessment-related data</a:t>
                      </a:r>
                      <a:endParaRPr lang="en-US" sz="16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199349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/>
                          <a:ea typeface="+mn-ea"/>
                          <a:cs typeface="+mn-cs"/>
                        </a:rPr>
                        <a:t>Reporting and utilization of assessment results for improving learning outcomes</a:t>
                      </a:r>
                      <a:endParaRPr lang="en-US" sz="1800">
                        <a:solidFill>
                          <a:schemeClr val="bg1"/>
                        </a:solidFill>
                        <a:latin typeface="Gotham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2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9F524-DB6A-18EC-6F39-8938EF2BCF92}"/>
              </a:ext>
            </a:extLst>
          </p:cNvPr>
          <p:cNvSpPr txBox="1"/>
          <p:nvPr/>
        </p:nvSpPr>
        <p:spPr>
          <a:xfrm>
            <a:off x="1559560" y="151886"/>
            <a:ext cx="9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>
                <a:solidFill>
                  <a:srgbClr val="002060"/>
                </a:solidFill>
                <a:latin typeface="Gotham" panose="02000604040000020004" pitchFamily="50" charset="0"/>
              </a:rPr>
              <a:t>THE SECOND CONGRESSIONAL COMMISSION ON EDUCATION II (EDCOM II)</a:t>
            </a:r>
            <a:endParaRPr lang="en-US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258B-513C-FAAA-762E-127BE139A520}"/>
              </a:ext>
            </a:extLst>
          </p:cNvPr>
          <p:cNvSpPr txBox="1"/>
          <p:nvPr/>
        </p:nvSpPr>
        <p:spPr>
          <a:xfrm>
            <a:off x="1376520" y="460258"/>
            <a:ext cx="943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>
                <a:solidFill>
                  <a:schemeClr val="bg1"/>
                </a:solidFill>
                <a:highlight>
                  <a:srgbClr val="DD1E3E"/>
                </a:highlight>
                <a:latin typeface="Gotham" panose="02000604040000020004" pitchFamily="50" charset="0"/>
              </a:rPr>
              <a:t>LIST OF RELEVANT PRIORITIES AND ISSUES FOR THE DEPARTMENT OF EDUCATION (DEPED)</a:t>
            </a:r>
            <a:endParaRPr lang="en-US" sz="2400" b="1">
              <a:solidFill>
                <a:schemeClr val="bg1"/>
              </a:solidFill>
              <a:highlight>
                <a:srgbClr val="DD1E3E"/>
              </a:highlight>
              <a:latin typeface="Gotham" panose="02000604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101F-C8D3-44F2-7DDF-C08FA8AC7A13}"/>
              </a:ext>
            </a:extLst>
          </p:cNvPr>
          <p:cNvSpPr txBox="1"/>
          <p:nvPr/>
        </p:nvSpPr>
        <p:spPr>
          <a:xfrm>
            <a:off x="157320" y="1599627"/>
            <a:ext cx="618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u="sng">
                <a:solidFill>
                  <a:srgbClr val="002060"/>
                </a:solidFill>
                <a:latin typeface="Gotham" panose="02000604040000020004" pitchFamily="50" charset="0"/>
              </a:rPr>
              <a:t>CURRICULUM INSTRUCTION</a:t>
            </a:r>
            <a:endParaRPr lang="en-US" b="1" u="sng">
              <a:solidFill>
                <a:srgbClr val="002060"/>
              </a:solidFill>
              <a:latin typeface="Gotham" panose="02000604040000020004" pitchFamily="50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D8C4C-1779-9950-FC6D-DA4918BB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97474"/>
              </p:ext>
            </p:extLst>
          </p:nvPr>
        </p:nvGraphicFramePr>
        <p:xfrm>
          <a:off x="421639" y="2206059"/>
          <a:ext cx="11348721" cy="394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74">
                  <a:extLst>
                    <a:ext uri="{9D8B030D-6E8A-4147-A177-3AD203B41FA5}">
                      <a16:colId xmlns:a16="http://schemas.microsoft.com/office/drawing/2014/main" val="3784692804"/>
                    </a:ext>
                  </a:extLst>
                </a:gridCol>
                <a:gridCol w="7416447">
                  <a:extLst>
                    <a:ext uri="{9D8B030D-6E8A-4147-A177-3AD203B41FA5}">
                      <a16:colId xmlns:a16="http://schemas.microsoft.com/office/drawing/2014/main" val="2596293658"/>
                    </a:ext>
                  </a:extLst>
                </a:gridCol>
              </a:tblGrid>
              <a:tr h="304595"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ISSUES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>
                          <a:latin typeface="Gotham" panose="02000604040000020004" pitchFamily="50" charset="0"/>
                        </a:rPr>
                        <a:t>SPECIFIC TOPICS</a:t>
                      </a:r>
                      <a:endParaRPr lang="en-US" sz="1800"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DD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7552"/>
                  </a:ext>
                </a:extLst>
              </a:tr>
              <a:tr h="114167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Medium/language of instruction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Directions of the department on the language policy, including results of any ongoing consultations and research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6325"/>
                  </a:ext>
                </a:extLst>
              </a:tr>
              <a:tr h="136468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Validation of the revised K to 10 (eventually, 11 and 12) curriculum towards decongestion, encouraging flexibility and innovation, and reviewing the spiral curriculum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Updates on the revised curriculum</a:t>
                      </a:r>
                      <a:endParaRPr lang="en-US" sz="20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16083"/>
                  </a:ext>
                </a:extLst>
              </a:tr>
              <a:tr h="55066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Learning loss recovery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i="0" u="none" strike="noStrike" kern="1200" baseline="0">
                          <a:solidFill>
                            <a:schemeClr val="bg1"/>
                          </a:solidFill>
                          <a:latin typeface="Gotham" panose="02000604040000020004" pitchFamily="50" charset="0"/>
                          <a:ea typeface="+mn-ea"/>
                          <a:cs typeface="+mn-cs"/>
                        </a:rPr>
                        <a:t>Updates on programs and plans for learning loss recovery</a:t>
                      </a:r>
                      <a:endParaRPr lang="en-US" sz="1800">
                        <a:solidFill>
                          <a:schemeClr val="bg1"/>
                        </a:solidFill>
                        <a:latin typeface="Gotham" panose="02000604040000020004" pitchFamily="50" charset="0"/>
                      </a:endParaRPr>
                    </a:p>
                  </a:txBody>
                  <a:tcPr anchor="ctr">
                    <a:solidFill>
                      <a:srgbClr val="445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Century Gothic</vt:lpstr>
      <vt:lpstr>Courier New</vt:lpstr>
      <vt:lpstr>Gotham</vt:lpstr>
      <vt:lpstr>Sora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Armina Carla Cantal</dc:creator>
  <cp:lastModifiedBy>User</cp:lastModifiedBy>
  <cp:revision>2</cp:revision>
  <cp:lastPrinted>2023-05-18T06:23:33Z</cp:lastPrinted>
  <dcterms:created xsi:type="dcterms:W3CDTF">2023-05-17T00:58:12Z</dcterms:created>
  <dcterms:modified xsi:type="dcterms:W3CDTF">2023-05-18T06:49:09Z</dcterms:modified>
</cp:coreProperties>
</file>